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Lato" panose="020F0502020204030203" pitchFamily="34"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2d2540f9752_1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d2540f9752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d2540f9752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d2540f9752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d2540f9752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d2540f9752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d2540f9752_1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d2540f9752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f87997393_0_8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f96f5393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f87997393_0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paperpile.com/b/iX5mGJ/MnUP"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hyperlink" Target="http://paperpile.com/b/iX5mGJ/N0Zw" TargetMode="External"/><Relationship Id="rId5" Type="http://schemas.openxmlformats.org/officeDocument/2006/relationships/hyperlink" Target="http://paperpile.com/b/iX5mGJ/AbvQ" TargetMode="External"/><Relationship Id="rId4" Type="http://schemas.openxmlformats.org/officeDocument/2006/relationships/hyperlink" Target="http://paperpile.com/b/iX5mGJ/0kAQ"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SWIFT CART</a:t>
            </a:r>
            <a:endParaRPr b="1"/>
          </a:p>
          <a:p>
            <a:pPr marL="0" lvl="0" indent="457200" algn="l" rtl="0">
              <a:spcBef>
                <a:spcPts val="0"/>
              </a:spcBef>
              <a:spcAft>
                <a:spcPts val="0"/>
              </a:spcAft>
              <a:buNone/>
            </a:pPr>
            <a:r>
              <a:rPr lang="en-GB" sz="2000"/>
              <a:t>Enhanced shopping with RFID</a:t>
            </a:r>
            <a:endParaRPr sz="2000"/>
          </a:p>
        </p:txBody>
      </p:sp>
      <p:sp>
        <p:nvSpPr>
          <p:cNvPr id="229" name="Google Shape;229;p17"/>
          <p:cNvSpPr txBox="1"/>
          <p:nvPr/>
        </p:nvSpPr>
        <p:spPr>
          <a:xfrm>
            <a:off x="5619125" y="3727425"/>
            <a:ext cx="3443400" cy="119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500">
                <a:solidFill>
                  <a:schemeClr val="lt1"/>
                </a:solidFill>
                <a:latin typeface="Montserrat"/>
                <a:ea typeface="Montserrat"/>
                <a:cs typeface="Montserrat"/>
                <a:sym typeface="Montserrat"/>
              </a:rPr>
              <a:t>Sweatha R (210701275)</a:t>
            </a:r>
            <a:endParaRPr sz="1500">
              <a:solidFill>
                <a:schemeClr val="lt1"/>
              </a:solidFill>
              <a:latin typeface="Montserrat"/>
              <a:ea typeface="Montserrat"/>
              <a:cs typeface="Montserrat"/>
              <a:sym typeface="Montserrat"/>
            </a:endParaRPr>
          </a:p>
          <a:p>
            <a:pPr marL="0" lvl="0" indent="0" algn="l" rtl="0">
              <a:spcBef>
                <a:spcPts val="0"/>
              </a:spcBef>
              <a:spcAft>
                <a:spcPts val="0"/>
              </a:spcAft>
              <a:buNone/>
            </a:pPr>
            <a:r>
              <a:rPr lang="en-GB" sz="1500">
                <a:solidFill>
                  <a:schemeClr val="lt1"/>
                </a:solidFill>
                <a:latin typeface="Montserrat"/>
                <a:ea typeface="Montserrat"/>
                <a:cs typeface="Montserrat"/>
                <a:sym typeface="Montserrat"/>
              </a:rPr>
              <a:t>Thamizh Bharathi M (210701288)</a:t>
            </a:r>
            <a:endParaRPr sz="150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System Architecture</a:t>
            </a:r>
            <a:endParaRPr b="1"/>
          </a:p>
        </p:txBody>
      </p:sp>
      <p:sp>
        <p:nvSpPr>
          <p:cNvPr id="2" name="AutoShape 2">
            <a:extLst>
              <a:ext uri="{FF2B5EF4-FFF2-40B4-BE49-F238E27FC236}">
                <a16:creationId xmlns:a16="http://schemas.microsoft.com/office/drawing/2014/main" id="{181C8C2C-D4F8-14C5-E9DB-22E8BDE6CF17}"/>
              </a:ext>
            </a:extLst>
          </p:cNvPr>
          <p:cNvSpPr>
            <a:spLocks noChangeAspect="1" noChangeArrowheads="1"/>
          </p:cNvSpPr>
          <p:nvPr/>
        </p:nvSpPr>
        <p:spPr bwMode="auto">
          <a:xfrm>
            <a:off x="2772937" y="772687"/>
            <a:ext cx="3731941" cy="373194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a:extLst>
              <a:ext uri="{FF2B5EF4-FFF2-40B4-BE49-F238E27FC236}">
                <a16:creationId xmlns:a16="http://schemas.microsoft.com/office/drawing/2014/main" id="{85A799E9-B577-423F-503E-A5043125A8D3}"/>
              </a:ext>
            </a:extLst>
          </p:cNvPr>
          <p:cNvPicPr>
            <a:picLocks noChangeAspect="1"/>
          </p:cNvPicPr>
          <p:nvPr/>
        </p:nvPicPr>
        <p:blipFill>
          <a:blip r:embed="rId3"/>
          <a:stretch>
            <a:fillRect/>
          </a:stretch>
        </p:blipFill>
        <p:spPr>
          <a:xfrm>
            <a:off x="1631418" y="1172997"/>
            <a:ext cx="6371063" cy="358372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Conclusion</a:t>
            </a:r>
            <a:endParaRPr b="1"/>
          </a:p>
        </p:txBody>
      </p:sp>
      <p:sp>
        <p:nvSpPr>
          <p:cNvPr id="289" name="Google Shape;289;p27"/>
          <p:cNvSpPr txBox="1">
            <a:spLocks noGrp="1"/>
          </p:cNvSpPr>
          <p:nvPr>
            <p:ph type="body" idx="1"/>
          </p:nvPr>
        </p:nvSpPr>
        <p:spPr>
          <a:xfrm>
            <a:off x="1372825" y="1158650"/>
            <a:ext cx="7183800" cy="35586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500">
                <a:latin typeface="Montserrat"/>
                <a:ea typeface="Montserrat"/>
                <a:cs typeface="Montserrat"/>
                <a:sym typeface="Montserrat"/>
              </a:rPr>
              <a:t>Our RFID-enabled automated billing system represents a significant advancement in retail technology, addressing the inefficiencies of traditional checkout processes. By leveraging RFID technology, we have successfully streamlined the checkout experience, reducing queues and errors while enhancing transparency for customers. With its seamless integration and real-time updates, our system not only improves operational efficiency but also enhances overall customer satisfaction. Moving forward, we envision widespread adoption of this technology across various retail settings, further revolutionizing the shopping experience for consumers worldwide.</a:t>
            </a:r>
            <a:endParaRPr sz="1500">
              <a:latin typeface="Montserrat"/>
              <a:ea typeface="Montserrat"/>
              <a:cs typeface="Montserrat"/>
              <a:sym typeface="Montserrat"/>
            </a:endParaRPr>
          </a:p>
          <a:p>
            <a:pPr marL="457200" lvl="0" indent="0" algn="just" rtl="0">
              <a:lnSpc>
                <a:spcPct val="150000"/>
              </a:lnSpc>
              <a:spcBef>
                <a:spcPts val="1600"/>
              </a:spcBef>
              <a:spcAft>
                <a:spcPts val="1600"/>
              </a:spcAft>
              <a:buNone/>
            </a:pPr>
            <a:endParaRPr sz="150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Future Enhancements</a:t>
            </a:r>
            <a:endParaRPr b="1"/>
          </a:p>
        </p:txBody>
      </p:sp>
      <p:sp>
        <p:nvSpPr>
          <p:cNvPr id="295" name="Google Shape;295;p28"/>
          <p:cNvSpPr txBox="1">
            <a:spLocks noGrp="1"/>
          </p:cNvSpPr>
          <p:nvPr>
            <p:ph type="body" idx="1"/>
          </p:nvPr>
        </p:nvSpPr>
        <p:spPr>
          <a:xfrm>
            <a:off x="1179150" y="1137125"/>
            <a:ext cx="7689600" cy="3935400"/>
          </a:xfrm>
          <a:prstGeom prst="rect">
            <a:avLst/>
          </a:prstGeom>
        </p:spPr>
        <p:txBody>
          <a:bodyPr spcFirstLastPara="1" wrap="square" lIns="91425" tIns="91425" rIns="91425" bIns="91425" anchor="t" anchorCtr="0">
            <a:noAutofit/>
          </a:bodyPr>
          <a:lstStyle/>
          <a:p>
            <a:pPr marL="457200" lvl="0" indent="-311150" algn="just" rtl="0">
              <a:lnSpc>
                <a:spcPct val="150000"/>
              </a:lnSpc>
              <a:spcBef>
                <a:spcPts val="0"/>
              </a:spcBef>
              <a:spcAft>
                <a:spcPts val="0"/>
              </a:spcAft>
              <a:buSzPts val="1300"/>
              <a:buFont typeface="Montserrat"/>
              <a:buAutoNum type="arabicPeriod"/>
            </a:pPr>
            <a:r>
              <a:rPr lang="en-GB" b="1">
                <a:latin typeface="Montserrat"/>
                <a:ea typeface="Montserrat"/>
                <a:cs typeface="Montserrat"/>
                <a:sym typeface="Montserrat"/>
              </a:rPr>
              <a:t>Integration with Mobile Payment Systems</a:t>
            </a:r>
            <a:r>
              <a:rPr lang="en-GB">
                <a:latin typeface="Montserrat"/>
                <a:ea typeface="Montserrat"/>
                <a:cs typeface="Montserrat"/>
                <a:sym typeface="Montserrat"/>
              </a:rPr>
              <a:t>: Enhance convenience by integrating the SwiftCart system with popular mobile payment platforms, allowing customers to pay directly through their smartphones.</a:t>
            </a:r>
            <a:endParaRPr>
              <a:latin typeface="Montserrat"/>
              <a:ea typeface="Montserrat"/>
              <a:cs typeface="Montserrat"/>
              <a:sym typeface="Montserrat"/>
            </a:endParaRPr>
          </a:p>
          <a:p>
            <a:pPr marL="457200" lvl="0" indent="-311150" algn="just" rtl="0">
              <a:lnSpc>
                <a:spcPct val="150000"/>
              </a:lnSpc>
              <a:spcBef>
                <a:spcPts val="0"/>
              </a:spcBef>
              <a:spcAft>
                <a:spcPts val="0"/>
              </a:spcAft>
              <a:buSzPts val="1300"/>
              <a:buFont typeface="Montserrat"/>
              <a:buAutoNum type="arabicPeriod"/>
            </a:pPr>
            <a:r>
              <a:rPr lang="en-GB" b="1">
                <a:latin typeface="Montserrat"/>
                <a:ea typeface="Montserrat"/>
                <a:cs typeface="Montserrat"/>
                <a:sym typeface="Montserrat"/>
              </a:rPr>
              <a:t>Personalized Recommendations</a:t>
            </a:r>
            <a:r>
              <a:rPr lang="en-GB">
                <a:latin typeface="Montserrat"/>
                <a:ea typeface="Montserrat"/>
                <a:cs typeface="Montserrat"/>
                <a:sym typeface="Montserrat"/>
              </a:rPr>
              <a:t>: Utilize RFID data to provide personalized product recommendations based on past purchases, enhancing the shopping experience and driving sales.</a:t>
            </a:r>
            <a:endParaRPr>
              <a:latin typeface="Montserrat"/>
              <a:ea typeface="Montserrat"/>
              <a:cs typeface="Montserrat"/>
              <a:sym typeface="Montserrat"/>
            </a:endParaRPr>
          </a:p>
          <a:p>
            <a:pPr marL="457200" lvl="0" indent="-311150" algn="just" rtl="0">
              <a:lnSpc>
                <a:spcPct val="150000"/>
              </a:lnSpc>
              <a:spcBef>
                <a:spcPts val="0"/>
              </a:spcBef>
              <a:spcAft>
                <a:spcPts val="0"/>
              </a:spcAft>
              <a:buSzPts val="1300"/>
              <a:buFont typeface="Montserrat"/>
              <a:buAutoNum type="arabicPeriod"/>
            </a:pPr>
            <a:r>
              <a:rPr lang="en-GB" b="1">
                <a:latin typeface="Montserrat"/>
                <a:ea typeface="Montserrat"/>
                <a:cs typeface="Montserrat"/>
                <a:sym typeface="Montserrat"/>
              </a:rPr>
              <a:t>Inventory Management Integration</a:t>
            </a:r>
            <a:r>
              <a:rPr lang="en-GB">
                <a:latin typeface="Montserrat"/>
                <a:ea typeface="Montserrat"/>
                <a:cs typeface="Montserrat"/>
                <a:sym typeface="Montserrat"/>
              </a:rPr>
              <a:t>: Integrate the SwiftCart system with inventory management software to automatically update stock levels in real-time, optimizing inventory control and reducing stockouts.</a:t>
            </a:r>
            <a:endParaRPr>
              <a:latin typeface="Montserrat"/>
              <a:ea typeface="Montserrat"/>
              <a:cs typeface="Montserrat"/>
              <a:sym typeface="Montserrat"/>
            </a:endParaRPr>
          </a:p>
          <a:p>
            <a:pPr marL="457200" lvl="0" indent="-311150" algn="just" rtl="0">
              <a:lnSpc>
                <a:spcPct val="150000"/>
              </a:lnSpc>
              <a:spcBef>
                <a:spcPts val="0"/>
              </a:spcBef>
              <a:spcAft>
                <a:spcPts val="0"/>
              </a:spcAft>
              <a:buSzPts val="1300"/>
              <a:buFont typeface="Montserrat"/>
              <a:buAutoNum type="arabicPeriod"/>
            </a:pPr>
            <a:r>
              <a:rPr lang="en-GB" b="1">
                <a:latin typeface="Montserrat"/>
                <a:ea typeface="Montserrat"/>
                <a:cs typeface="Montserrat"/>
                <a:sym typeface="Montserrat"/>
              </a:rPr>
              <a:t>Loyalty Program Integration</a:t>
            </a:r>
            <a:r>
              <a:rPr lang="en-GB">
                <a:latin typeface="Montserrat"/>
                <a:ea typeface="Montserrat"/>
                <a:cs typeface="Montserrat"/>
                <a:sym typeface="Montserrat"/>
              </a:rPr>
              <a:t>: Implement a loyalty program feature where customers can earn rewards or discounts based on their shopping habits tracked through RFID technology, fostering customer loyalty.</a:t>
            </a:r>
            <a:endParaRPr>
              <a:latin typeface="Montserrat"/>
              <a:ea typeface="Montserrat"/>
              <a:cs typeface="Montserrat"/>
              <a:sym typeface="Montserrat"/>
            </a:endParaRPr>
          </a:p>
          <a:p>
            <a:pPr marL="914400" lvl="0" indent="0" algn="just" rtl="0">
              <a:lnSpc>
                <a:spcPct val="150000"/>
              </a:lnSpc>
              <a:spcBef>
                <a:spcPts val="1600"/>
              </a:spcBef>
              <a:spcAft>
                <a:spcPts val="1600"/>
              </a:spcAft>
              <a:buNone/>
            </a:pPr>
            <a:endParaRPr>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References</a:t>
            </a:r>
            <a:endParaRPr b="1"/>
          </a:p>
        </p:txBody>
      </p:sp>
      <p:sp>
        <p:nvSpPr>
          <p:cNvPr id="301" name="Google Shape;301;p29"/>
          <p:cNvSpPr txBox="1">
            <a:spLocks noGrp="1"/>
          </p:cNvSpPr>
          <p:nvPr>
            <p:ph type="body" idx="1"/>
          </p:nvPr>
        </p:nvSpPr>
        <p:spPr>
          <a:xfrm>
            <a:off x="1179150" y="1137125"/>
            <a:ext cx="7689600" cy="3935400"/>
          </a:xfrm>
          <a:prstGeom prst="rect">
            <a:avLst/>
          </a:prstGeom>
        </p:spPr>
        <p:txBody>
          <a:bodyPr spcFirstLastPara="1" wrap="square" lIns="91425" tIns="91425" rIns="91425" bIns="91425" anchor="t" anchorCtr="0">
            <a:noAutofit/>
          </a:bodyPr>
          <a:lstStyle/>
          <a:p>
            <a:pPr marL="304800" lvl="0" indent="-304800" algn="just" rtl="0">
              <a:lnSpc>
                <a:spcPct val="150000"/>
              </a:lnSpc>
              <a:spcBef>
                <a:spcPts val="1200"/>
              </a:spcBef>
              <a:spcAft>
                <a:spcPts val="0"/>
              </a:spcAft>
              <a:buNone/>
            </a:pPr>
            <a:r>
              <a:rPr lang="en-GB" sz="1500">
                <a:latin typeface="Montserrat"/>
                <a:ea typeface="Montserrat"/>
                <a:cs typeface="Montserrat"/>
                <a:sym typeface="Montserrat"/>
              </a:rPr>
              <a:t>[1]	</a:t>
            </a:r>
            <a:r>
              <a:rPr lang="en-GB" sz="1500">
                <a:uFill>
                  <a:noFill/>
                </a:uFill>
                <a:latin typeface="Montserrat"/>
                <a:ea typeface="Montserrat"/>
                <a:cs typeface="Montserrat"/>
                <a:sym typeface="Montserrat"/>
                <a:hlinkClick r:id="rId3"/>
              </a:rPr>
              <a:t>L. B. Ayre, </a:t>
            </a:r>
            <a:r>
              <a:rPr lang="en-GB" sz="1500" i="1">
                <a:uFill>
                  <a:noFill/>
                </a:uFill>
                <a:latin typeface="Montserrat"/>
                <a:ea typeface="Montserrat"/>
                <a:cs typeface="Montserrat"/>
                <a:sym typeface="Montserrat"/>
                <a:hlinkClick r:id="rId3"/>
              </a:rPr>
              <a:t>RFID in Libraries: A Step Toward Interoperability</a:t>
            </a:r>
            <a:r>
              <a:rPr lang="en-GB" sz="1500">
                <a:uFill>
                  <a:noFill/>
                </a:uFill>
                <a:latin typeface="Montserrat"/>
                <a:ea typeface="Montserrat"/>
                <a:cs typeface="Montserrat"/>
                <a:sym typeface="Montserrat"/>
                <a:hlinkClick r:id="rId3"/>
              </a:rPr>
              <a:t>. American Library Association, 2012.</a:t>
            </a:r>
            <a:endParaRPr sz="1500">
              <a:latin typeface="Montserrat"/>
              <a:ea typeface="Montserrat"/>
              <a:cs typeface="Montserrat"/>
              <a:sym typeface="Montserrat"/>
            </a:endParaRPr>
          </a:p>
          <a:p>
            <a:pPr marL="304800" lvl="0" indent="-304800" algn="just" rtl="0">
              <a:lnSpc>
                <a:spcPct val="150000"/>
              </a:lnSpc>
              <a:spcBef>
                <a:spcPts val="0"/>
              </a:spcBef>
              <a:spcAft>
                <a:spcPts val="0"/>
              </a:spcAft>
              <a:buNone/>
            </a:pPr>
            <a:r>
              <a:rPr lang="en-GB" sz="1500">
                <a:latin typeface="Montserrat"/>
                <a:ea typeface="Montserrat"/>
                <a:cs typeface="Montserrat"/>
                <a:sym typeface="Montserrat"/>
              </a:rPr>
              <a:t>[2]	</a:t>
            </a:r>
            <a:r>
              <a:rPr lang="en-GB" sz="1500">
                <a:uFill>
                  <a:noFill/>
                </a:uFill>
                <a:latin typeface="Montserrat"/>
                <a:ea typeface="Montserrat"/>
                <a:cs typeface="Montserrat"/>
                <a:sym typeface="Montserrat"/>
                <a:hlinkClick r:id="rId4"/>
              </a:rPr>
              <a:t>P. Reyes, </a:t>
            </a:r>
            <a:r>
              <a:rPr lang="en-GB" sz="1500" i="1">
                <a:uFill>
                  <a:noFill/>
                </a:uFill>
                <a:latin typeface="Montserrat"/>
                <a:ea typeface="Montserrat"/>
                <a:cs typeface="Montserrat"/>
                <a:sym typeface="Montserrat"/>
                <a:hlinkClick r:id="rId4"/>
              </a:rPr>
              <a:t>RFID in the Supply Chain</a:t>
            </a:r>
            <a:r>
              <a:rPr lang="en-GB" sz="1500">
                <a:uFill>
                  <a:noFill/>
                </a:uFill>
                <a:latin typeface="Montserrat"/>
                <a:ea typeface="Montserrat"/>
                <a:cs typeface="Montserrat"/>
                <a:sym typeface="Montserrat"/>
                <a:hlinkClick r:id="rId4"/>
              </a:rPr>
              <a:t>. McGraw Hill Professional, 2011.</a:t>
            </a:r>
            <a:endParaRPr sz="1500">
              <a:latin typeface="Montserrat"/>
              <a:ea typeface="Montserrat"/>
              <a:cs typeface="Montserrat"/>
              <a:sym typeface="Montserrat"/>
            </a:endParaRPr>
          </a:p>
          <a:p>
            <a:pPr marL="304800" lvl="0" indent="-304800" algn="just" rtl="0">
              <a:lnSpc>
                <a:spcPct val="150000"/>
              </a:lnSpc>
              <a:spcBef>
                <a:spcPts val="0"/>
              </a:spcBef>
              <a:spcAft>
                <a:spcPts val="0"/>
              </a:spcAft>
              <a:buNone/>
            </a:pPr>
            <a:r>
              <a:rPr lang="en-GB" sz="1500">
                <a:latin typeface="Montserrat"/>
                <a:ea typeface="Montserrat"/>
                <a:cs typeface="Montserrat"/>
                <a:sym typeface="Montserrat"/>
              </a:rPr>
              <a:t>[3]	</a:t>
            </a:r>
            <a:r>
              <a:rPr lang="en-GB" sz="1500">
                <a:uFill>
                  <a:noFill/>
                </a:uFill>
                <a:latin typeface="Montserrat"/>
                <a:ea typeface="Montserrat"/>
                <a:cs typeface="Montserrat"/>
                <a:sym typeface="Montserrat"/>
                <a:hlinkClick r:id="rId5"/>
              </a:rPr>
              <a:t>K. B. Prakash, J. Nayak, B. tp Madhhav, S. Padmanaban, and V. E. Balas, </a:t>
            </a:r>
            <a:r>
              <a:rPr lang="en-GB" sz="1500" i="1">
                <a:uFill>
                  <a:noFill/>
                </a:uFill>
                <a:latin typeface="Montserrat"/>
                <a:ea typeface="Montserrat"/>
                <a:cs typeface="Montserrat"/>
                <a:sym typeface="Montserrat"/>
                <a:hlinkClick r:id="rId5"/>
              </a:rPr>
              <a:t>Big Data Analytics and Intelligent Techniques for Smart Cities</a:t>
            </a:r>
            <a:r>
              <a:rPr lang="en-GB" sz="1500">
                <a:uFill>
                  <a:noFill/>
                </a:uFill>
                <a:latin typeface="Montserrat"/>
                <a:ea typeface="Montserrat"/>
                <a:cs typeface="Montserrat"/>
                <a:sym typeface="Montserrat"/>
                <a:hlinkClick r:id="rId5"/>
              </a:rPr>
              <a:t>. CRC Press, 2021.</a:t>
            </a:r>
            <a:endParaRPr sz="1500">
              <a:latin typeface="Montserrat"/>
              <a:ea typeface="Montserrat"/>
              <a:cs typeface="Montserrat"/>
              <a:sym typeface="Montserrat"/>
            </a:endParaRPr>
          </a:p>
          <a:p>
            <a:pPr marL="304800" lvl="0" indent="-304800" algn="just" rtl="0">
              <a:lnSpc>
                <a:spcPct val="150000"/>
              </a:lnSpc>
              <a:spcBef>
                <a:spcPts val="0"/>
              </a:spcBef>
              <a:spcAft>
                <a:spcPts val="0"/>
              </a:spcAft>
              <a:buNone/>
            </a:pPr>
            <a:r>
              <a:rPr lang="en-GB" sz="1500">
                <a:latin typeface="Montserrat"/>
                <a:ea typeface="Montserrat"/>
                <a:cs typeface="Montserrat"/>
                <a:sym typeface="Montserrat"/>
              </a:rPr>
              <a:t>[4]	</a:t>
            </a:r>
            <a:r>
              <a:rPr lang="en-GB" sz="1500">
                <a:uFill>
                  <a:noFill/>
                </a:uFill>
                <a:latin typeface="Montserrat"/>
                <a:ea typeface="Montserrat"/>
                <a:cs typeface="Montserrat"/>
                <a:sym typeface="Montserrat"/>
                <a:hlinkClick r:id="rId6"/>
              </a:rPr>
              <a:t>K. Finkenzeller, </a:t>
            </a:r>
            <a:r>
              <a:rPr lang="en-GB" sz="1500" i="1">
                <a:uFill>
                  <a:noFill/>
                </a:uFill>
                <a:latin typeface="Montserrat"/>
                <a:ea typeface="Montserrat"/>
                <a:cs typeface="Montserrat"/>
                <a:sym typeface="Montserrat"/>
                <a:hlinkClick r:id="rId6"/>
              </a:rPr>
              <a:t>RFID Handbook: Fundamentals and Applications in Contactless Smart Cards, Radio Frequency Identification and Near-Field Communication</a:t>
            </a:r>
            <a:r>
              <a:rPr lang="en-GB" sz="1500">
                <a:uFill>
                  <a:noFill/>
                </a:uFill>
                <a:latin typeface="Montserrat"/>
                <a:ea typeface="Montserrat"/>
                <a:cs typeface="Montserrat"/>
                <a:sym typeface="Montserrat"/>
                <a:hlinkClick r:id="rId6"/>
              </a:rPr>
              <a:t>. John Wiley &amp; Sons, 2010.</a:t>
            </a:r>
            <a:endParaRPr sz="1500">
              <a:latin typeface="Montserrat"/>
              <a:ea typeface="Montserrat"/>
              <a:cs typeface="Montserrat"/>
              <a:sym typeface="Montserrat"/>
            </a:endParaRPr>
          </a:p>
          <a:p>
            <a:pPr marL="914400" lvl="0" indent="0" algn="just" rtl="0">
              <a:lnSpc>
                <a:spcPct val="150000"/>
              </a:lnSpc>
              <a:spcBef>
                <a:spcPts val="1200"/>
              </a:spcBef>
              <a:spcAft>
                <a:spcPts val="1600"/>
              </a:spcAft>
              <a:buNone/>
            </a:pPr>
            <a:endParaRPr sz="1500" b="1">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grpSp>
        <p:nvGrpSpPr>
          <p:cNvPr id="307" name="Google Shape;307;p30"/>
          <p:cNvGrpSpPr/>
          <p:nvPr/>
        </p:nvGrpSpPr>
        <p:grpSpPr>
          <a:xfrm>
            <a:off x="4066820" y="1553491"/>
            <a:ext cx="3159984" cy="2439109"/>
            <a:chOff x="3553042" y="1657806"/>
            <a:chExt cx="3461100" cy="2671532"/>
          </a:xfrm>
        </p:grpSpPr>
        <p:sp>
          <p:nvSpPr>
            <p:cNvPr id="308" name="Google Shape;308;p30"/>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6" name="Google Shape;316;p30"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17" name="Google Shape;317;p30"/>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 name="Google Shape;318;p30"/>
          <p:cNvGrpSpPr/>
          <p:nvPr/>
        </p:nvGrpSpPr>
        <p:grpSpPr>
          <a:xfrm>
            <a:off x="6762480" y="2546254"/>
            <a:ext cx="1024386" cy="1522884"/>
            <a:chOff x="6505573" y="2745170"/>
            <a:chExt cx="1122000" cy="1668000"/>
          </a:xfrm>
        </p:grpSpPr>
        <p:sp>
          <p:nvSpPr>
            <p:cNvPr id="319" name="Google Shape;319;p30"/>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3" name="Google Shape;323;p30"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24" name="Google Shape;324;p30"/>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 name="Google Shape;325;p30"/>
          <p:cNvGrpSpPr/>
          <p:nvPr/>
        </p:nvGrpSpPr>
        <p:grpSpPr>
          <a:xfrm>
            <a:off x="6405845" y="3121897"/>
            <a:ext cx="520684" cy="1036470"/>
            <a:chOff x="9543736" y="4486132"/>
            <a:chExt cx="570300" cy="1135235"/>
          </a:xfrm>
        </p:grpSpPr>
        <p:sp>
          <p:nvSpPr>
            <p:cNvPr id="326" name="Google Shape;326;p30"/>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0" name="Google Shape;330;p30"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31" name="Google Shape;331;p30"/>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30"/>
          <p:cNvGrpSpPr/>
          <p:nvPr/>
        </p:nvGrpSpPr>
        <p:grpSpPr>
          <a:xfrm>
            <a:off x="7564804" y="3443361"/>
            <a:ext cx="455496" cy="692277"/>
            <a:chOff x="7384375" y="3728000"/>
            <a:chExt cx="498900" cy="758244"/>
          </a:xfrm>
        </p:grpSpPr>
        <p:sp>
          <p:nvSpPr>
            <p:cNvPr id="333" name="Google Shape;333;p30"/>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30"/>
          <p:cNvGrpSpPr/>
          <p:nvPr/>
        </p:nvGrpSpPr>
        <p:grpSpPr>
          <a:xfrm>
            <a:off x="7564836" y="3561758"/>
            <a:ext cx="478081" cy="462776"/>
            <a:chOff x="7384385" y="3857442"/>
            <a:chExt cx="523637" cy="506874"/>
          </a:xfrm>
        </p:grpSpPr>
        <p:sp>
          <p:nvSpPr>
            <p:cNvPr id="338" name="Google Shape;338;p30"/>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30"/>
            <p:cNvGrpSpPr/>
            <p:nvPr/>
          </p:nvGrpSpPr>
          <p:grpSpPr>
            <a:xfrm>
              <a:off x="7384385" y="3857442"/>
              <a:ext cx="523637" cy="498900"/>
              <a:chOff x="7384385" y="3857442"/>
              <a:chExt cx="523637" cy="498900"/>
            </a:xfrm>
          </p:grpSpPr>
          <p:sp>
            <p:nvSpPr>
              <p:cNvPr id="340" name="Google Shape;340;p30"/>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42" name="Google Shape;342;p30"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43" name="Google Shape;343;p30"/>
          <p:cNvGrpSpPr/>
          <p:nvPr/>
        </p:nvGrpSpPr>
        <p:grpSpPr>
          <a:xfrm>
            <a:off x="8110843" y="3443361"/>
            <a:ext cx="435785" cy="692277"/>
            <a:chOff x="7982421" y="3727763"/>
            <a:chExt cx="477311" cy="758244"/>
          </a:xfrm>
        </p:grpSpPr>
        <p:sp>
          <p:nvSpPr>
            <p:cNvPr id="344" name="Google Shape;344;p30"/>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2" name="Google Shape;352;p30"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143675" y="2922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Table Of Contents</a:t>
            </a:r>
            <a:endParaRPr b="1"/>
          </a:p>
        </p:txBody>
      </p:sp>
      <p:sp>
        <p:nvSpPr>
          <p:cNvPr id="235" name="Google Shape;235;p18"/>
          <p:cNvSpPr txBox="1"/>
          <p:nvPr/>
        </p:nvSpPr>
        <p:spPr>
          <a:xfrm>
            <a:off x="1401025" y="983525"/>
            <a:ext cx="3551100" cy="3798600"/>
          </a:xfrm>
          <a:prstGeom prst="rect">
            <a:avLst/>
          </a:prstGeom>
          <a:noFill/>
          <a:ln>
            <a:noFill/>
          </a:ln>
        </p:spPr>
        <p:txBody>
          <a:bodyPr spcFirstLastPara="1" wrap="square" lIns="91425" tIns="91425" rIns="91425" bIns="91425" anchor="ctr" anchorCtr="0">
            <a:noAutofit/>
          </a:bodyPr>
          <a:lstStyle/>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Abstract</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Introduction</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Objectives</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Literature survey</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Existing System</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Proposed Solution</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Modules</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System Architecture</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Conclusion </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Future Enhancements</a:t>
            </a:r>
            <a:endParaRPr sz="1600">
              <a:solidFill>
                <a:srgbClr val="CACACA"/>
              </a:solidFill>
              <a:latin typeface="Montserrat"/>
              <a:ea typeface="Montserrat"/>
              <a:cs typeface="Montserrat"/>
              <a:sym typeface="Montserrat"/>
            </a:endParaRPr>
          </a:p>
          <a:p>
            <a:pPr marL="457200" lvl="0" indent="-330200" algn="just" rtl="0">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References</a:t>
            </a:r>
            <a:endParaRPr sz="1600">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Abstract</a:t>
            </a:r>
            <a:endParaRPr b="1"/>
          </a:p>
        </p:txBody>
      </p:sp>
      <p:sp>
        <p:nvSpPr>
          <p:cNvPr id="241" name="Google Shape;241;p19"/>
          <p:cNvSpPr txBox="1">
            <a:spLocks noGrp="1"/>
          </p:cNvSpPr>
          <p:nvPr>
            <p:ph type="body" idx="1"/>
          </p:nvPr>
        </p:nvSpPr>
        <p:spPr>
          <a:xfrm>
            <a:off x="1297500" y="1072550"/>
            <a:ext cx="7038900" cy="35910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1600"/>
              </a:spcAft>
              <a:buNone/>
            </a:pPr>
            <a:r>
              <a:rPr lang="en-GB" sz="1500">
                <a:latin typeface="Montserrat"/>
                <a:ea typeface="Montserrat"/>
                <a:cs typeface="Montserrat"/>
                <a:sym typeface="Montserrat"/>
              </a:rPr>
              <a:t>The SwiftCart project introduces an RFID-enabled automated billing system to streamline retail checkout processes. Through seamless item scanning, users access detailed product information on an LCD screen and view dynamically updated electronic bills on their mobile devices. A removal button allows for easy modification of selections, ensuring accuracy. Real-time notifications in the LCD display provide comprehensive purchase records, enhancing transparency and convenience. SwiftCart aims to optimize retail operations and enhance customer experiences through innovative technology.</a:t>
            </a:r>
            <a:endParaRPr sz="15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Introduction</a:t>
            </a:r>
            <a:endParaRPr b="1"/>
          </a:p>
        </p:txBody>
      </p:sp>
      <p:sp>
        <p:nvSpPr>
          <p:cNvPr id="247" name="Google Shape;247;p20"/>
          <p:cNvSpPr txBox="1"/>
          <p:nvPr/>
        </p:nvSpPr>
        <p:spPr>
          <a:xfrm>
            <a:off x="1422550" y="1112625"/>
            <a:ext cx="7424700" cy="36048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500">
                <a:solidFill>
                  <a:schemeClr val="lt1"/>
                </a:solidFill>
                <a:latin typeface="Montserrat"/>
                <a:ea typeface="Montserrat"/>
                <a:cs typeface="Montserrat"/>
                <a:sym typeface="Montserrat"/>
              </a:rPr>
              <a:t>In today's fast-paced world, traditional checkout processes often lead to long queues and manual errors, impacting both customer satisfaction and operational efficiency. SwiftCart emerges as a game-changer, offering an RFID-enabled automated billing system designed to alleviate these challenges. By seamlessly integrating RFID technology with intuitive user interfaces, SwiftCart enables swift item scanning, real-time bill updates, and easy modification of selections. With its innovative features, including notifications in the LCD display for comprehensive purchase records, SwiftCart aims to redefine the retail shopping experience, setting new standards for efficiency, convenience, and customer satisfaction.</a:t>
            </a:r>
            <a:endParaRPr sz="1500">
              <a:solidFill>
                <a:schemeClr val="lt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Objectives</a:t>
            </a:r>
            <a:endParaRPr b="1"/>
          </a:p>
        </p:txBody>
      </p:sp>
      <p:sp>
        <p:nvSpPr>
          <p:cNvPr id="253" name="Google Shape;253;p21"/>
          <p:cNvSpPr txBox="1">
            <a:spLocks noGrp="1"/>
          </p:cNvSpPr>
          <p:nvPr>
            <p:ph type="body" idx="1"/>
          </p:nvPr>
        </p:nvSpPr>
        <p:spPr>
          <a:xfrm>
            <a:off x="4136425" y="1040300"/>
            <a:ext cx="4318500" cy="3149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a:t>1. Streamline retail checkout process</a:t>
            </a:r>
            <a:endParaRPr sz="1600"/>
          </a:p>
          <a:p>
            <a:pPr marL="0" lvl="0" indent="0" algn="l" rtl="0">
              <a:spcBef>
                <a:spcPts val="1600"/>
              </a:spcBef>
              <a:spcAft>
                <a:spcPts val="0"/>
              </a:spcAft>
              <a:buNone/>
            </a:pPr>
            <a:r>
              <a:rPr lang="en-GB" sz="1600"/>
              <a:t>2. Intuitive item scanning interface</a:t>
            </a:r>
            <a:endParaRPr sz="1600"/>
          </a:p>
          <a:p>
            <a:pPr marL="0" lvl="0" indent="0" algn="l" rtl="0">
              <a:spcBef>
                <a:spcPts val="1600"/>
              </a:spcBef>
              <a:spcAft>
                <a:spcPts val="0"/>
              </a:spcAft>
              <a:buNone/>
            </a:pPr>
            <a:r>
              <a:rPr lang="en-GB" sz="1600"/>
              <a:t>3. Real-time electronic billing</a:t>
            </a:r>
            <a:endParaRPr sz="1600"/>
          </a:p>
          <a:p>
            <a:pPr marL="0" lvl="0" indent="0" algn="l" rtl="0">
              <a:spcBef>
                <a:spcPts val="1600"/>
              </a:spcBef>
              <a:spcAft>
                <a:spcPts val="0"/>
              </a:spcAft>
              <a:buNone/>
            </a:pPr>
            <a:r>
              <a:rPr lang="en-GB" sz="1600"/>
              <a:t>4. Easy selection modification</a:t>
            </a:r>
            <a:endParaRPr sz="1600"/>
          </a:p>
          <a:p>
            <a:pPr marL="0" lvl="0" indent="0" algn="l" rtl="0">
              <a:spcBef>
                <a:spcPts val="1600"/>
              </a:spcBef>
              <a:spcAft>
                <a:spcPts val="0"/>
              </a:spcAft>
              <a:buNone/>
            </a:pPr>
            <a:r>
              <a:rPr lang="en-GB" sz="1600"/>
              <a:t>5. Instant notifications in the LCD display</a:t>
            </a:r>
            <a:endParaRPr sz="1600"/>
          </a:p>
          <a:p>
            <a:pPr marL="0" lvl="0" indent="0" algn="l" rtl="0">
              <a:spcBef>
                <a:spcPts val="1600"/>
              </a:spcBef>
              <a:spcAft>
                <a:spcPts val="0"/>
              </a:spcAft>
              <a:buNone/>
            </a:pPr>
            <a:r>
              <a:rPr lang="en-GB" sz="1600"/>
              <a:t>6. Scalable system optimization</a:t>
            </a:r>
            <a:endParaRPr sz="1600"/>
          </a:p>
          <a:p>
            <a:pPr marL="0" lvl="0" indent="0" algn="l" rtl="0">
              <a:spcBef>
                <a:spcPts val="1600"/>
              </a:spcBef>
              <a:spcAft>
                <a:spcPts val="0"/>
              </a:spcAft>
              <a:buNone/>
            </a:pPr>
            <a:endParaRPr sz="1600"/>
          </a:p>
          <a:p>
            <a:pPr marL="0" lvl="0" indent="0" algn="l" rtl="0">
              <a:spcBef>
                <a:spcPts val="1600"/>
              </a:spcBef>
              <a:spcAft>
                <a:spcPts val="1600"/>
              </a:spcAft>
              <a:buNone/>
            </a:pP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title"/>
          </p:nvPr>
        </p:nvSpPr>
        <p:spPr>
          <a:xfrm>
            <a:off x="1297500" y="393750"/>
            <a:ext cx="3798900" cy="7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Literature Survey</a:t>
            </a:r>
            <a:endParaRPr b="1"/>
          </a:p>
        </p:txBody>
      </p:sp>
      <p:sp>
        <p:nvSpPr>
          <p:cNvPr id="259" name="Google Shape;259;p22"/>
          <p:cNvSpPr txBox="1"/>
          <p:nvPr/>
        </p:nvSpPr>
        <p:spPr>
          <a:xfrm>
            <a:off x="1670025" y="918950"/>
            <a:ext cx="7015800" cy="40995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sz="1500">
                <a:solidFill>
                  <a:srgbClr val="ECECEC"/>
                </a:solidFill>
                <a:highlight>
                  <a:srgbClr val="212121"/>
                </a:highlight>
                <a:latin typeface="Montserrat"/>
                <a:ea typeface="Montserrat"/>
                <a:cs typeface="Montserrat"/>
                <a:sym typeface="Montserrat"/>
              </a:rPr>
              <a:t>The research paper published in 2008 [1] provided insights on how RFID enabled one-to-one interactions. This paper served as the basis for our idea, which we are currently developing.</a:t>
            </a:r>
            <a:endParaRPr sz="1500">
              <a:solidFill>
                <a:srgbClr val="ECECEC"/>
              </a:solidFill>
              <a:highlight>
                <a:srgbClr val="212121"/>
              </a:highlight>
              <a:latin typeface="Montserrat"/>
              <a:ea typeface="Montserrat"/>
              <a:cs typeface="Montserrat"/>
              <a:sym typeface="Montserrat"/>
            </a:endParaRPr>
          </a:p>
          <a:p>
            <a:pPr marL="0" lvl="0" indent="0" algn="just" rtl="0">
              <a:lnSpc>
                <a:spcPct val="115000"/>
              </a:lnSpc>
              <a:spcBef>
                <a:spcPts val="1500"/>
              </a:spcBef>
              <a:spcAft>
                <a:spcPts val="0"/>
              </a:spcAft>
              <a:buNone/>
            </a:pPr>
            <a:r>
              <a:rPr lang="en-GB" sz="1500">
                <a:solidFill>
                  <a:srgbClr val="ECECEC"/>
                </a:solidFill>
                <a:highlight>
                  <a:srgbClr val="212121"/>
                </a:highlight>
                <a:latin typeface="Montserrat"/>
                <a:ea typeface="Montserrat"/>
                <a:cs typeface="Montserrat"/>
                <a:sym typeface="Montserrat"/>
              </a:rPr>
              <a:t>Another paper published in 2011 [2] gave us insights into how RFID helped us understand the role of RFID in the supply chain market.</a:t>
            </a:r>
            <a:endParaRPr sz="1500">
              <a:solidFill>
                <a:srgbClr val="ECECEC"/>
              </a:solidFill>
              <a:highlight>
                <a:srgbClr val="212121"/>
              </a:highlight>
              <a:latin typeface="Montserrat"/>
              <a:ea typeface="Montserrat"/>
              <a:cs typeface="Montserrat"/>
              <a:sym typeface="Montserrat"/>
            </a:endParaRPr>
          </a:p>
          <a:p>
            <a:pPr marL="0" lvl="0" indent="0" algn="just" rtl="0">
              <a:lnSpc>
                <a:spcPct val="115000"/>
              </a:lnSpc>
              <a:spcBef>
                <a:spcPts val="1500"/>
              </a:spcBef>
              <a:spcAft>
                <a:spcPts val="0"/>
              </a:spcAft>
              <a:buNone/>
            </a:pPr>
            <a:r>
              <a:rPr lang="en-GB" sz="1500">
                <a:solidFill>
                  <a:srgbClr val="ECECEC"/>
                </a:solidFill>
                <a:highlight>
                  <a:srgbClr val="212121"/>
                </a:highlight>
                <a:latin typeface="Montserrat"/>
                <a:ea typeface="Montserrat"/>
                <a:cs typeface="Montserrat"/>
                <a:sym typeface="Montserrat"/>
              </a:rPr>
              <a:t>Furthermore, a paper published in 2021 [3] provided us with details on how to store the data collected from sensors and manage them effectively, especially in large-scale applications.</a:t>
            </a:r>
            <a:endParaRPr sz="1500">
              <a:solidFill>
                <a:srgbClr val="ECECEC"/>
              </a:solidFill>
              <a:highlight>
                <a:srgbClr val="212121"/>
              </a:highlight>
              <a:latin typeface="Montserrat"/>
              <a:ea typeface="Montserrat"/>
              <a:cs typeface="Montserrat"/>
              <a:sym typeface="Montserrat"/>
            </a:endParaRPr>
          </a:p>
          <a:p>
            <a:pPr marL="0" lvl="0" indent="0" algn="just" rtl="0">
              <a:lnSpc>
                <a:spcPct val="115000"/>
              </a:lnSpc>
              <a:spcBef>
                <a:spcPts val="1500"/>
              </a:spcBef>
              <a:spcAft>
                <a:spcPts val="0"/>
              </a:spcAft>
              <a:buNone/>
            </a:pPr>
            <a:r>
              <a:rPr lang="en-GB" sz="1500">
                <a:solidFill>
                  <a:srgbClr val="ECECEC"/>
                </a:solidFill>
                <a:highlight>
                  <a:srgbClr val="212121"/>
                </a:highlight>
                <a:latin typeface="Montserrat"/>
                <a:ea typeface="Montserrat"/>
                <a:cs typeface="Montserrat"/>
                <a:sym typeface="Montserrat"/>
              </a:rPr>
              <a:t>Additionally, a book published in 2010 [4] provided us with all the information about what RFID can and cannot do. It helped our project seamlessly integrate with third-party services.</a:t>
            </a:r>
            <a:endParaRPr sz="1500">
              <a:solidFill>
                <a:srgbClr val="ECECEC"/>
              </a:solidFill>
              <a:highlight>
                <a:srgbClr val="212121"/>
              </a:highlight>
              <a:latin typeface="Montserrat"/>
              <a:ea typeface="Montserrat"/>
              <a:cs typeface="Montserrat"/>
              <a:sym typeface="Montserrat"/>
            </a:endParaRPr>
          </a:p>
          <a:p>
            <a:pPr marL="0" lvl="0" indent="0" algn="just" rtl="0">
              <a:spcBef>
                <a:spcPts val="1500"/>
              </a:spcBef>
              <a:spcAft>
                <a:spcPts val="0"/>
              </a:spcAft>
              <a:buNone/>
            </a:pPr>
            <a:endParaRPr sz="1600">
              <a:solidFill>
                <a:schemeClr val="lt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3"/>
          <p:cNvSpPr txBox="1">
            <a:spLocks noGrp="1"/>
          </p:cNvSpPr>
          <p:nvPr>
            <p:ph type="title"/>
          </p:nvPr>
        </p:nvSpPr>
        <p:spPr>
          <a:xfrm>
            <a:off x="1157625" y="414563"/>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b="1"/>
              <a:t>Existing System</a:t>
            </a:r>
            <a:endParaRPr b="1"/>
          </a:p>
        </p:txBody>
      </p:sp>
      <p:sp>
        <p:nvSpPr>
          <p:cNvPr id="265" name="Google Shape;265;p23"/>
          <p:cNvSpPr txBox="1">
            <a:spLocks noGrp="1"/>
          </p:cNvSpPr>
          <p:nvPr>
            <p:ph type="body" idx="1"/>
          </p:nvPr>
        </p:nvSpPr>
        <p:spPr>
          <a:xfrm>
            <a:off x="1157625" y="1152938"/>
            <a:ext cx="7603500" cy="3576000"/>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1500"/>
              </a:spcBef>
              <a:spcAft>
                <a:spcPts val="0"/>
              </a:spcAft>
              <a:buClr>
                <a:srgbClr val="ECECEC"/>
              </a:buClr>
              <a:buSzPts val="1400"/>
              <a:buFont typeface="Montserrat"/>
              <a:buChar char="●"/>
            </a:pPr>
            <a:r>
              <a:rPr lang="en-GB" sz="1400">
                <a:solidFill>
                  <a:srgbClr val="ECECEC"/>
                </a:solidFill>
                <a:highlight>
                  <a:srgbClr val="212121"/>
                </a:highlight>
                <a:latin typeface="Montserrat"/>
                <a:ea typeface="Montserrat"/>
                <a:cs typeface="Montserrat"/>
                <a:sym typeface="Montserrat"/>
              </a:rPr>
              <a:t>The existing system in the retail industry relies heavily on manual checkout processes, which often result in long queues and errors in billing. Customers have to wait in line for their items to be scanned and manually inputted for billing, leading to delays and frustration.</a:t>
            </a:r>
            <a:endParaRPr sz="1400">
              <a:solidFill>
                <a:srgbClr val="ECECEC"/>
              </a:solidFill>
              <a:highlight>
                <a:srgbClr val="212121"/>
              </a:highlight>
              <a:latin typeface="Montserrat"/>
              <a:ea typeface="Montserrat"/>
              <a:cs typeface="Montserrat"/>
              <a:sym typeface="Montserrat"/>
            </a:endParaRPr>
          </a:p>
          <a:p>
            <a:pPr marL="457200" lvl="0" indent="-317500" algn="just" rtl="0">
              <a:lnSpc>
                <a:spcPct val="150000"/>
              </a:lnSpc>
              <a:spcBef>
                <a:spcPts val="0"/>
              </a:spcBef>
              <a:spcAft>
                <a:spcPts val="0"/>
              </a:spcAft>
              <a:buClr>
                <a:srgbClr val="ECECEC"/>
              </a:buClr>
              <a:buSzPts val="1400"/>
              <a:buFont typeface="Montserrat"/>
              <a:buChar char="●"/>
            </a:pPr>
            <a:r>
              <a:rPr lang="en-GB" sz="1400">
                <a:solidFill>
                  <a:srgbClr val="ECECEC"/>
                </a:solidFill>
                <a:highlight>
                  <a:srgbClr val="212121"/>
                </a:highlight>
                <a:latin typeface="Montserrat"/>
                <a:ea typeface="Montserrat"/>
                <a:cs typeface="Montserrat"/>
                <a:sym typeface="Montserrat"/>
              </a:rPr>
              <a:t>Additionally, data management in large-scale applications poses challenges due to the lack of efficient storage and organization methods. This can result in data loss, inconsistency, and difficulties in analysis.</a:t>
            </a:r>
            <a:endParaRPr sz="1400">
              <a:solidFill>
                <a:srgbClr val="ECECEC"/>
              </a:solidFill>
              <a:highlight>
                <a:srgbClr val="212121"/>
              </a:highlight>
              <a:latin typeface="Montserrat"/>
              <a:ea typeface="Montserrat"/>
              <a:cs typeface="Montserrat"/>
              <a:sym typeface="Montserrat"/>
            </a:endParaRPr>
          </a:p>
          <a:p>
            <a:pPr marL="457200" lvl="0" indent="-317500" algn="just" rtl="0">
              <a:lnSpc>
                <a:spcPct val="150000"/>
              </a:lnSpc>
              <a:spcBef>
                <a:spcPts val="0"/>
              </a:spcBef>
              <a:spcAft>
                <a:spcPts val="0"/>
              </a:spcAft>
              <a:buClr>
                <a:srgbClr val="ECECEC"/>
              </a:buClr>
              <a:buSzPts val="1400"/>
              <a:buFont typeface="Montserrat"/>
              <a:buChar char="●"/>
            </a:pPr>
            <a:r>
              <a:rPr lang="en-GB" sz="1400">
                <a:solidFill>
                  <a:srgbClr val="ECECEC"/>
                </a:solidFill>
                <a:highlight>
                  <a:srgbClr val="212121"/>
                </a:highlight>
                <a:latin typeface="Montserrat"/>
                <a:ea typeface="Montserrat"/>
                <a:cs typeface="Montserrat"/>
                <a:sym typeface="Montserrat"/>
              </a:rPr>
              <a:t>Moreover, existing RFID applications primarily focus on one-to-one interactions or tracking items within the supply chain. </a:t>
            </a:r>
            <a:endParaRPr sz="1500">
              <a:solidFill>
                <a:srgbClr val="FFFFFF"/>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4"/>
          <p:cNvSpPr txBox="1">
            <a:spLocks noGrp="1"/>
          </p:cNvSpPr>
          <p:nvPr>
            <p:ph type="title"/>
          </p:nvPr>
        </p:nvSpPr>
        <p:spPr>
          <a:xfrm>
            <a:off x="1168375" y="282500"/>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b="1"/>
              <a:t>Proposed Solution</a:t>
            </a:r>
            <a:endParaRPr b="1"/>
          </a:p>
        </p:txBody>
      </p:sp>
      <p:sp>
        <p:nvSpPr>
          <p:cNvPr id="271" name="Google Shape;271;p24"/>
          <p:cNvSpPr txBox="1">
            <a:spLocks noGrp="1"/>
          </p:cNvSpPr>
          <p:nvPr>
            <p:ph type="body" idx="1"/>
          </p:nvPr>
        </p:nvSpPr>
        <p:spPr>
          <a:xfrm>
            <a:off x="1383575" y="1137125"/>
            <a:ext cx="6957900" cy="33114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500">
                <a:solidFill>
                  <a:srgbClr val="FFFFFF"/>
                </a:solidFill>
                <a:latin typeface="Montserrat"/>
                <a:ea typeface="Montserrat"/>
                <a:cs typeface="Montserrat"/>
                <a:sym typeface="Montserrat"/>
              </a:rPr>
              <a:t>Introducing an RFID-enabled automated billing system for retail settings, our solution streamlines checkout processes. Customers use RFID-equipped cards to scan items, with detailed information displayed on an LCD screen for transparency and also they can choose for modifications. The system ensures swift checkout, minimizing queues and errors associated with manual processes. With seamless integration and real-time updates, it enhances efficiency and customer satisfaction in retail environments.</a:t>
            </a:r>
            <a:endParaRPr sz="1500">
              <a:solidFill>
                <a:srgbClr val="FFFFFF"/>
              </a:solidFill>
              <a:latin typeface="Montserrat"/>
              <a:ea typeface="Montserrat"/>
              <a:cs typeface="Montserrat"/>
              <a:sym typeface="Montserrat"/>
            </a:endParaRPr>
          </a:p>
          <a:p>
            <a:pPr marL="0" lvl="0" indent="0" algn="just" rtl="0">
              <a:lnSpc>
                <a:spcPct val="150000"/>
              </a:lnSpc>
              <a:spcBef>
                <a:spcPts val="1600"/>
              </a:spcBef>
              <a:spcAft>
                <a:spcPts val="1600"/>
              </a:spcAft>
              <a:buNone/>
            </a:pPr>
            <a:endParaRPr sz="1500">
              <a:solidFill>
                <a:srgbClr val="FFFFFF"/>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Modules</a:t>
            </a:r>
            <a:endParaRPr b="1"/>
          </a:p>
        </p:txBody>
      </p:sp>
      <p:sp>
        <p:nvSpPr>
          <p:cNvPr id="277" name="Google Shape;277;p25"/>
          <p:cNvSpPr txBox="1">
            <a:spLocks noGrp="1"/>
          </p:cNvSpPr>
          <p:nvPr>
            <p:ph type="body" idx="1"/>
          </p:nvPr>
        </p:nvSpPr>
        <p:spPr>
          <a:xfrm>
            <a:off x="1372825" y="1158650"/>
            <a:ext cx="7038900" cy="22890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Arduino UNO</a:t>
            </a:r>
            <a:endParaRPr sz="1500">
              <a:latin typeface="Montserrat"/>
              <a:ea typeface="Montserrat"/>
              <a:cs typeface="Montserrat"/>
              <a:sym typeface="Montserrat"/>
            </a:endParaRPr>
          </a:p>
          <a:p>
            <a:pPr marL="457200" lvl="0" indent="-323850" algn="l" rtl="0">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Bread Board</a:t>
            </a:r>
            <a:endParaRPr sz="1500">
              <a:latin typeface="Montserrat"/>
              <a:ea typeface="Montserrat"/>
              <a:cs typeface="Montserrat"/>
              <a:sym typeface="Montserrat"/>
            </a:endParaRPr>
          </a:p>
          <a:p>
            <a:pPr marL="457200" lvl="0" indent="-323850" algn="l" rtl="0">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Buzzer</a:t>
            </a:r>
            <a:endParaRPr sz="1500">
              <a:latin typeface="Montserrat"/>
              <a:ea typeface="Montserrat"/>
              <a:cs typeface="Montserrat"/>
              <a:sym typeface="Montserrat"/>
            </a:endParaRPr>
          </a:p>
          <a:p>
            <a:pPr marL="457200" lvl="0" indent="-323850" algn="l" rtl="0">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RFID reader modules</a:t>
            </a:r>
            <a:endParaRPr sz="1500">
              <a:latin typeface="Montserrat"/>
              <a:ea typeface="Montserrat"/>
              <a:cs typeface="Montserrat"/>
              <a:sym typeface="Montserrat"/>
            </a:endParaRPr>
          </a:p>
          <a:p>
            <a:pPr marL="457200" lvl="0" indent="-323850" algn="l" rtl="0">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RFID tags</a:t>
            </a:r>
            <a:endParaRPr sz="1500">
              <a:latin typeface="Montserrat"/>
              <a:ea typeface="Montserrat"/>
              <a:cs typeface="Montserrat"/>
              <a:sym typeface="Montserrat"/>
            </a:endParaRPr>
          </a:p>
          <a:p>
            <a:pPr marL="457200" lvl="0" indent="-323850" algn="l" rtl="0">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LCD Display</a:t>
            </a:r>
            <a:endParaRPr sz="1500">
              <a:latin typeface="Montserrat"/>
              <a:ea typeface="Montserrat"/>
              <a:cs typeface="Montserrat"/>
              <a:sym typeface="Montserrat"/>
            </a:endParaRPr>
          </a:p>
          <a:p>
            <a:pPr marL="457200" lvl="0" indent="-323850" algn="l" rtl="0">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Jumper wires</a:t>
            </a:r>
            <a:endParaRPr sz="1500">
              <a:latin typeface="Montserrat"/>
              <a:ea typeface="Montserrat"/>
              <a:cs typeface="Montserrat"/>
              <a:sym typeface="Montserrat"/>
            </a:endParaRPr>
          </a:p>
          <a:p>
            <a:pPr marL="457200" lvl="0" indent="-323850" algn="l" rtl="0">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Red and Green LEDs</a:t>
            </a:r>
            <a:endParaRPr sz="15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922</Words>
  <Application>Microsoft Office PowerPoint</Application>
  <PresentationFormat>On-screen Show (16:9)</PresentationFormat>
  <Paragraphs>61</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Lato</vt:lpstr>
      <vt:lpstr>Montserrat</vt:lpstr>
      <vt:lpstr>Arial</vt:lpstr>
      <vt:lpstr>Focus</vt:lpstr>
      <vt:lpstr>SWIFT CART Enhanced shopping with RFID</vt:lpstr>
      <vt:lpstr>Table Of Contents</vt:lpstr>
      <vt:lpstr>Abstract</vt:lpstr>
      <vt:lpstr>Introduction</vt:lpstr>
      <vt:lpstr>Objectives</vt:lpstr>
      <vt:lpstr>Literature Survey</vt:lpstr>
      <vt:lpstr>Existing System</vt:lpstr>
      <vt:lpstr>Proposed Solution</vt:lpstr>
      <vt:lpstr>Modules</vt:lpstr>
      <vt:lpstr>System Architecture</vt:lpstr>
      <vt:lpstr>Conclusion</vt:lpstr>
      <vt:lpstr>Future Enhancements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SWIFT CART Enhanced shopping with RFID</dc:title>
  <cp:lastModifiedBy>Sweatha R</cp:lastModifiedBy>
  <cp:revision>1</cp:revision>
  <dcterms:modified xsi:type="dcterms:W3CDTF">2024-05-19T13:35:34Z</dcterms:modified>
</cp:coreProperties>
</file>